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notesMasterIdLst>
    <p:notesMasterId r:id="rId23"/>
  </p:notesMasterIdLst>
  <p:sldIdLst>
    <p:sldId id="692" r:id="rId2"/>
    <p:sldId id="256" r:id="rId3"/>
    <p:sldId id="690" r:id="rId4"/>
    <p:sldId id="282" r:id="rId5"/>
    <p:sldId id="635" r:id="rId6"/>
    <p:sldId id="652" r:id="rId7"/>
    <p:sldId id="654" r:id="rId8"/>
    <p:sldId id="294" r:id="rId9"/>
    <p:sldId id="636" r:id="rId10"/>
    <p:sldId id="643" r:id="rId11"/>
    <p:sldId id="649" r:id="rId12"/>
    <p:sldId id="647" r:id="rId13"/>
    <p:sldId id="648" r:id="rId14"/>
    <p:sldId id="651" r:id="rId15"/>
    <p:sldId id="650" r:id="rId16"/>
    <p:sldId id="644" r:id="rId17"/>
    <p:sldId id="657" r:id="rId18"/>
    <p:sldId id="295" r:id="rId19"/>
    <p:sldId id="296" r:id="rId20"/>
    <p:sldId id="638" r:id="rId21"/>
    <p:sldId id="69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64"/>
    <p:restoredTop sz="73401"/>
  </p:normalViewPr>
  <p:slideViewPr>
    <p:cSldViewPr snapToGrid="0" snapToObjects="1">
      <p:cViewPr varScale="1">
        <p:scale>
          <a:sx n="92" d="100"/>
          <a:sy n="92" d="100"/>
        </p:scale>
        <p:origin x="1680" y="176"/>
      </p:cViewPr>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56B9E4-E46D-A348-A5A8-1239F2107B44}" type="datetimeFigureOut">
              <a:rPr lang="en-US" smtClean="0"/>
              <a:t>8/22/24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654823-D682-7740-99D8-57964D19BB65}" type="slidenum">
              <a:rPr lang="en-US" smtClean="0"/>
              <a:t>‹#›</a:t>
            </a:fld>
            <a:endParaRPr lang="en-US"/>
          </a:p>
        </p:txBody>
      </p:sp>
    </p:spTree>
    <p:extLst>
      <p:ext uri="{BB962C8B-B14F-4D97-AF65-F5344CB8AC3E}">
        <p14:creationId xmlns:p14="http://schemas.microsoft.com/office/powerpoint/2010/main" val="2224564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115BB5-E1FF-0745-86A9-101ED562AC3C}" type="slidenum">
              <a:rPr lang="en-US" smtClean="0"/>
              <a:t>3</a:t>
            </a:fld>
            <a:endParaRPr lang="en-US"/>
          </a:p>
        </p:txBody>
      </p:sp>
    </p:spTree>
    <p:extLst>
      <p:ext uri="{BB962C8B-B14F-4D97-AF65-F5344CB8AC3E}">
        <p14:creationId xmlns:p14="http://schemas.microsoft.com/office/powerpoint/2010/main" val="2369103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654823-D682-7740-99D8-57964D19BB65}" type="slidenum">
              <a:rPr lang="en-US" smtClean="0"/>
              <a:t>8</a:t>
            </a:fld>
            <a:endParaRPr lang="en-US"/>
          </a:p>
        </p:txBody>
      </p:sp>
    </p:spTree>
    <p:extLst>
      <p:ext uri="{BB962C8B-B14F-4D97-AF65-F5344CB8AC3E}">
        <p14:creationId xmlns:p14="http://schemas.microsoft.com/office/powerpoint/2010/main" val="3594072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654823-D682-7740-99D8-57964D19BB65}" type="slidenum">
              <a:rPr lang="en-US" smtClean="0"/>
              <a:t>9</a:t>
            </a:fld>
            <a:endParaRPr lang="en-US"/>
          </a:p>
        </p:txBody>
      </p:sp>
    </p:spTree>
    <p:extLst>
      <p:ext uri="{BB962C8B-B14F-4D97-AF65-F5344CB8AC3E}">
        <p14:creationId xmlns:p14="http://schemas.microsoft.com/office/powerpoint/2010/main" val="2946171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654823-D682-7740-99D8-57964D19BB65}" type="slidenum">
              <a:rPr lang="en-US" smtClean="0"/>
              <a:t>10</a:t>
            </a:fld>
            <a:endParaRPr lang="en-US"/>
          </a:p>
        </p:txBody>
      </p:sp>
    </p:spTree>
    <p:extLst>
      <p:ext uri="{BB962C8B-B14F-4D97-AF65-F5344CB8AC3E}">
        <p14:creationId xmlns:p14="http://schemas.microsoft.com/office/powerpoint/2010/main" val="15046841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654823-D682-7740-99D8-57964D19BB65}" type="slidenum">
              <a:rPr lang="en-US" smtClean="0"/>
              <a:t>11</a:t>
            </a:fld>
            <a:endParaRPr lang="en-US"/>
          </a:p>
        </p:txBody>
      </p:sp>
    </p:spTree>
    <p:extLst>
      <p:ext uri="{BB962C8B-B14F-4D97-AF65-F5344CB8AC3E}">
        <p14:creationId xmlns:p14="http://schemas.microsoft.com/office/powerpoint/2010/main" val="2143509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654823-D682-7740-99D8-57964D19BB65}" type="slidenum">
              <a:rPr lang="en-US" smtClean="0"/>
              <a:t>12</a:t>
            </a:fld>
            <a:endParaRPr lang="en-US"/>
          </a:p>
        </p:txBody>
      </p:sp>
    </p:spTree>
    <p:extLst>
      <p:ext uri="{BB962C8B-B14F-4D97-AF65-F5344CB8AC3E}">
        <p14:creationId xmlns:p14="http://schemas.microsoft.com/office/powerpoint/2010/main" val="33998018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Charlson</a:t>
            </a:r>
            <a:r>
              <a:rPr lang="en-US" dirty="0"/>
              <a:t> Comorbidity Index: predicts risk of death within 1 year</a:t>
            </a:r>
          </a:p>
          <a:p>
            <a:r>
              <a:rPr lang="en-US" dirty="0"/>
              <a:t>Looks at 22 medical conditions, assign a </a:t>
            </a:r>
            <a:r>
              <a:rPr lang="en-US"/>
              <a:t>(variable) score </a:t>
            </a:r>
            <a:r>
              <a:rPr lang="en-US" dirty="0"/>
              <a:t>for each present.</a:t>
            </a:r>
          </a:p>
          <a:p>
            <a:endParaRPr lang="en-US" dirty="0"/>
          </a:p>
          <a:p>
            <a:r>
              <a:rPr lang="en-CA" sz="1200" b="0" i="0" u="none" strike="noStrike" kern="1200" dirty="0">
                <a:solidFill>
                  <a:schemeClr val="tx1"/>
                </a:solidFill>
                <a:effectLst/>
                <a:latin typeface="+mn-lt"/>
                <a:ea typeface="+mn-ea"/>
                <a:cs typeface="+mn-cs"/>
              </a:rPr>
              <a:t>Clinical conditions and associated scores are as follows:</a:t>
            </a:r>
          </a:p>
          <a:p>
            <a:r>
              <a:rPr lang="en-CA" sz="1200" b="0" i="0" u="none" strike="noStrike" kern="1200" dirty="0">
                <a:solidFill>
                  <a:schemeClr val="tx1"/>
                </a:solidFill>
                <a:effectLst/>
                <a:latin typeface="+mn-lt"/>
                <a:ea typeface="+mn-ea"/>
                <a:cs typeface="+mn-cs"/>
              </a:rPr>
              <a:t>1 each: Myocardial infarct, congestive heart failure, peripheral vascular disease, dementia, cerebrovascular disease, chronic lung disease, connective tissue disease, ulcer, chronic liver disease, diabetes.</a:t>
            </a:r>
          </a:p>
          <a:p>
            <a:r>
              <a:rPr lang="en-CA" sz="1200" b="0" i="0" u="none" strike="noStrike" kern="1200" dirty="0">
                <a:solidFill>
                  <a:schemeClr val="tx1"/>
                </a:solidFill>
                <a:effectLst/>
                <a:latin typeface="+mn-lt"/>
                <a:ea typeface="+mn-ea"/>
                <a:cs typeface="+mn-cs"/>
              </a:rPr>
              <a:t>2 each: Hemiplegia, moderate or severe kidney disease, diabetes with end organ damage, tumor, leukemia, lymphoma.</a:t>
            </a:r>
          </a:p>
          <a:p>
            <a:r>
              <a:rPr lang="en-CA" sz="1200" b="0" i="0" u="none" strike="noStrike" kern="1200" dirty="0">
                <a:solidFill>
                  <a:schemeClr val="tx1"/>
                </a:solidFill>
                <a:effectLst/>
                <a:latin typeface="+mn-lt"/>
                <a:ea typeface="+mn-ea"/>
                <a:cs typeface="+mn-cs"/>
              </a:rPr>
              <a:t>3 each: Moderate or severe liver disease.</a:t>
            </a:r>
          </a:p>
          <a:p>
            <a:r>
              <a:rPr lang="en-CA" sz="1200" b="0" i="0" u="none" strike="noStrike" kern="1200" dirty="0">
                <a:solidFill>
                  <a:schemeClr val="tx1"/>
                </a:solidFill>
                <a:effectLst/>
                <a:latin typeface="+mn-lt"/>
                <a:ea typeface="+mn-ea"/>
                <a:cs typeface="+mn-cs"/>
              </a:rPr>
              <a:t>6 each: Malignant tumor, metastasis, AIDS.</a:t>
            </a:r>
          </a:p>
          <a:p>
            <a:endParaRPr lang="en-US" dirty="0"/>
          </a:p>
        </p:txBody>
      </p:sp>
      <p:sp>
        <p:nvSpPr>
          <p:cNvPr id="4" name="Slide Number Placeholder 3"/>
          <p:cNvSpPr>
            <a:spLocks noGrp="1"/>
          </p:cNvSpPr>
          <p:nvPr>
            <p:ph type="sldNum" sz="quarter" idx="5"/>
          </p:nvPr>
        </p:nvSpPr>
        <p:spPr/>
        <p:txBody>
          <a:bodyPr/>
          <a:lstStyle/>
          <a:p>
            <a:fld id="{D0654823-D682-7740-99D8-57964D19BB65}" type="slidenum">
              <a:rPr lang="en-US" smtClean="0"/>
              <a:t>13</a:t>
            </a:fld>
            <a:endParaRPr lang="en-US"/>
          </a:p>
        </p:txBody>
      </p:sp>
    </p:spTree>
    <p:extLst>
      <p:ext uri="{BB962C8B-B14F-4D97-AF65-F5344CB8AC3E}">
        <p14:creationId xmlns:p14="http://schemas.microsoft.com/office/powerpoint/2010/main" val="707046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dirty="0"/>
          </a:p>
          <a:p>
            <a:endParaRPr lang="en-US" dirty="0"/>
          </a:p>
        </p:txBody>
      </p:sp>
      <p:sp>
        <p:nvSpPr>
          <p:cNvPr id="4" name="Slide Number Placeholder 3"/>
          <p:cNvSpPr>
            <a:spLocks noGrp="1"/>
          </p:cNvSpPr>
          <p:nvPr>
            <p:ph type="sldNum" sz="quarter" idx="5"/>
          </p:nvPr>
        </p:nvSpPr>
        <p:spPr/>
        <p:txBody>
          <a:bodyPr/>
          <a:lstStyle/>
          <a:p>
            <a:fld id="{D0654823-D682-7740-99D8-57964D19BB65}" type="slidenum">
              <a:rPr lang="en-US" smtClean="0"/>
              <a:t>17</a:t>
            </a:fld>
            <a:endParaRPr lang="en-US"/>
          </a:p>
        </p:txBody>
      </p:sp>
    </p:spTree>
    <p:extLst>
      <p:ext uri="{BB962C8B-B14F-4D97-AF65-F5344CB8AC3E}">
        <p14:creationId xmlns:p14="http://schemas.microsoft.com/office/powerpoint/2010/main" val="3302994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2B309B1-4F4F-384A-80E3-2F0B035C4F47}" type="datetimeFigureOut">
              <a:rPr lang="en-US" smtClean="0"/>
              <a:t>8/22/24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3106250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2B309B1-4F4F-384A-80E3-2F0B035C4F47}" type="datetimeFigureOut">
              <a:rPr lang="en-US" smtClean="0"/>
              <a:t>8/22/24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3502273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2B309B1-4F4F-384A-80E3-2F0B035C4F47}" type="datetimeFigureOut">
              <a:rPr lang="en-US" smtClean="0"/>
              <a:t>8/22/24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7003772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2B309B1-4F4F-384A-80E3-2F0B035C4F47}" type="datetimeFigureOut">
              <a:rPr lang="en-US" smtClean="0"/>
              <a:t>8/22/24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2CB323-3001-1548-9EA0-FC5B38A1C3B3}"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1015953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B309B1-4F4F-384A-80E3-2F0B035C4F47}" type="datetimeFigureOut">
              <a:rPr lang="en-US" smtClean="0"/>
              <a:t>8/22/24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18998296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2B309B1-4F4F-384A-80E3-2F0B035C4F47}" type="datetimeFigureOut">
              <a:rPr lang="en-US" smtClean="0"/>
              <a:t>8/22/24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24052150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2B309B1-4F4F-384A-80E3-2F0B035C4F47}" type="datetimeFigureOut">
              <a:rPr lang="en-US" smtClean="0"/>
              <a:t>8/22/24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23366609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B309B1-4F4F-384A-80E3-2F0B035C4F47}" type="datetimeFigureOut">
              <a:rPr lang="en-US" smtClean="0"/>
              <a:t>8/22/24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41757730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B309B1-4F4F-384A-80E3-2F0B035C4F47}" type="datetimeFigureOut">
              <a:rPr lang="en-US" smtClean="0"/>
              <a:t>8/22/24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8896820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ext Box 4"/>
          <p:cNvSpPr txBox="1">
            <a:spLocks noChangeArrowheads="1"/>
          </p:cNvSpPr>
          <p:nvPr userDrawn="1"/>
        </p:nvSpPr>
        <p:spPr bwMode="auto">
          <a:xfrm>
            <a:off x="11256434" y="6467475"/>
            <a:ext cx="325967" cy="25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eaLnBrk="0" hangingPunct="0">
              <a:defRPr>
                <a:solidFill>
                  <a:schemeClr val="tx1"/>
                </a:solidFill>
                <a:latin typeface="Arial" charset="0"/>
                <a:ea typeface="ＭＳ Ｐゴシック" pitchFamily="-108" charset="-128"/>
              </a:defRPr>
            </a:lvl1pPr>
            <a:lvl2pPr marL="742950" indent="-285750" eaLnBrk="0" hangingPunct="0">
              <a:defRPr>
                <a:solidFill>
                  <a:schemeClr val="tx1"/>
                </a:solidFill>
                <a:latin typeface="Arial" charset="0"/>
                <a:ea typeface="ＭＳ Ｐゴシック" pitchFamily="-108" charset="-128"/>
              </a:defRPr>
            </a:lvl2pPr>
            <a:lvl3pPr marL="1143000" indent="-228600" eaLnBrk="0" hangingPunct="0">
              <a:defRPr>
                <a:solidFill>
                  <a:schemeClr val="tx1"/>
                </a:solidFill>
                <a:latin typeface="Arial" charset="0"/>
                <a:ea typeface="ＭＳ Ｐゴシック" pitchFamily="-108" charset="-128"/>
              </a:defRPr>
            </a:lvl3pPr>
            <a:lvl4pPr marL="1600200" indent="-228600" eaLnBrk="0" hangingPunct="0">
              <a:defRPr>
                <a:solidFill>
                  <a:schemeClr val="tx1"/>
                </a:solidFill>
                <a:latin typeface="Arial" charset="0"/>
                <a:ea typeface="ＭＳ Ｐゴシック" pitchFamily="-108" charset="-128"/>
              </a:defRPr>
            </a:lvl4pPr>
            <a:lvl5pPr marL="2057400" indent="-228600" eaLnBrk="0" hangingPunct="0">
              <a:defRPr>
                <a:solidFill>
                  <a:schemeClr val="tx1"/>
                </a:solidFill>
                <a:latin typeface="Arial" charset="0"/>
                <a:ea typeface="ＭＳ Ｐゴシック" pitchFamily="-108"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pitchFamily="-108"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pitchFamily="-108"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pitchFamily="-108"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pitchFamily="-108" charset="-128"/>
              </a:defRPr>
            </a:lvl9pPr>
          </a:lstStyle>
          <a:p>
            <a:pPr algn="r" eaLnBrk="1" hangingPunct="1">
              <a:spcBef>
                <a:spcPct val="0"/>
              </a:spcBef>
              <a:defRPr/>
            </a:pPr>
            <a:endParaRPr lang="en-US" altLang="en-US" sz="1800">
              <a:solidFill>
                <a:srgbClr val="878787"/>
              </a:solidFill>
              <a:latin typeface="Calibri" pitchFamily="-108" charset="0"/>
              <a:sym typeface="Calibri" pitchFamily="-108" charset="0"/>
            </a:endParaRPr>
          </a:p>
        </p:txBody>
      </p:sp>
      <p:pic>
        <p:nvPicPr>
          <p:cNvPr id="3" name="Picture 18" descr="Aspire deck_header"/>
          <p:cNvPicPr>
            <a:picLocks noChangeAspect="1" noChangeArrowheads="1"/>
          </p:cNvPicPr>
          <p:nvPr userDrawn="1"/>
        </p:nvPicPr>
        <p:blipFill>
          <a:blip r:embed="rId2"/>
          <a:srcRect/>
          <a:stretch>
            <a:fillRect/>
          </a:stretch>
        </p:blipFill>
        <p:spPr bwMode="auto">
          <a:xfrm>
            <a:off x="0" y="0"/>
            <a:ext cx="12192000" cy="1143000"/>
          </a:xfrm>
          <a:prstGeom prst="rect">
            <a:avLst/>
          </a:prstGeom>
          <a:noFill/>
          <a:ln w="9525">
            <a:noFill/>
            <a:miter lim="800000"/>
            <a:headEnd/>
            <a:tailEnd/>
          </a:ln>
        </p:spPr>
      </p:pic>
      <p:pic>
        <p:nvPicPr>
          <p:cNvPr id="4" name="Picture 19" descr="Aspire_tagline"/>
          <p:cNvPicPr>
            <a:picLocks noChangeAspect="1" noChangeArrowheads="1"/>
          </p:cNvPicPr>
          <p:nvPr userDrawn="1"/>
        </p:nvPicPr>
        <p:blipFill>
          <a:blip r:embed="rId3"/>
          <a:srcRect/>
          <a:stretch>
            <a:fillRect/>
          </a:stretch>
        </p:blipFill>
        <p:spPr bwMode="auto">
          <a:xfrm>
            <a:off x="508000" y="6524625"/>
            <a:ext cx="3657600" cy="196850"/>
          </a:xfrm>
          <a:prstGeom prst="rect">
            <a:avLst/>
          </a:prstGeom>
          <a:noFill/>
          <a:ln w="9525">
            <a:noFill/>
            <a:miter lim="800000"/>
            <a:headEnd/>
            <a:tailEnd/>
          </a:ln>
        </p:spPr>
      </p:pic>
      <p:pic>
        <p:nvPicPr>
          <p:cNvPr id="5" name="Picture 20" descr="Logos"/>
          <p:cNvPicPr>
            <a:picLocks noChangeAspect="1" noChangeArrowheads="1"/>
          </p:cNvPicPr>
          <p:nvPr userDrawn="1"/>
        </p:nvPicPr>
        <p:blipFill>
          <a:blip r:embed="rId4"/>
          <a:srcRect/>
          <a:stretch>
            <a:fillRect/>
          </a:stretch>
        </p:blipFill>
        <p:spPr bwMode="auto">
          <a:xfrm>
            <a:off x="8479368" y="6129339"/>
            <a:ext cx="3103033" cy="592137"/>
          </a:xfrm>
          <a:prstGeom prst="rect">
            <a:avLst/>
          </a:prstGeom>
          <a:noFill/>
          <a:ln w="9525">
            <a:noFill/>
            <a:miter lim="800000"/>
            <a:headEnd/>
            <a:tailEnd/>
          </a:ln>
        </p:spPr>
      </p:pic>
      <p:sp>
        <p:nvSpPr>
          <p:cNvPr id="6" name="Rectangle 5"/>
          <p:cNvSpPr>
            <a:spLocks/>
          </p:cNvSpPr>
          <p:nvPr userDrawn="1"/>
        </p:nvSpPr>
        <p:spPr bwMode="auto">
          <a:xfrm>
            <a:off x="7721600" y="381000"/>
            <a:ext cx="3860800" cy="44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8100" tIns="38100" rIns="38100" bIns="38100"/>
          <a:lstStyle>
            <a:lvl1pPr eaLnBrk="0" hangingPunct="0">
              <a:defRPr>
                <a:solidFill>
                  <a:schemeClr val="tx1"/>
                </a:solidFill>
                <a:latin typeface="Arial" charset="0"/>
                <a:ea typeface="ＭＳ Ｐゴシック" pitchFamily="-108" charset="-128"/>
              </a:defRPr>
            </a:lvl1pPr>
            <a:lvl2pPr marL="742950" indent="-285750" eaLnBrk="0" hangingPunct="0">
              <a:defRPr>
                <a:solidFill>
                  <a:schemeClr val="tx1"/>
                </a:solidFill>
                <a:latin typeface="Arial" charset="0"/>
                <a:ea typeface="ＭＳ Ｐゴシック" pitchFamily="-108" charset="-128"/>
              </a:defRPr>
            </a:lvl2pPr>
            <a:lvl3pPr marL="1143000" indent="-228600" eaLnBrk="0" hangingPunct="0">
              <a:defRPr>
                <a:solidFill>
                  <a:schemeClr val="tx1"/>
                </a:solidFill>
                <a:latin typeface="Arial" charset="0"/>
                <a:ea typeface="ＭＳ Ｐゴシック" pitchFamily="-108" charset="-128"/>
              </a:defRPr>
            </a:lvl3pPr>
            <a:lvl4pPr marL="1600200" indent="-228600" eaLnBrk="0" hangingPunct="0">
              <a:defRPr>
                <a:solidFill>
                  <a:schemeClr val="tx1"/>
                </a:solidFill>
                <a:latin typeface="Arial" charset="0"/>
                <a:ea typeface="ＭＳ Ｐゴシック" pitchFamily="-108" charset="-128"/>
              </a:defRPr>
            </a:lvl4pPr>
            <a:lvl5pPr marL="2057400" indent="-228600" eaLnBrk="0" hangingPunct="0">
              <a:defRPr>
                <a:solidFill>
                  <a:schemeClr val="tx1"/>
                </a:solidFill>
                <a:latin typeface="Arial" charset="0"/>
                <a:ea typeface="ＭＳ Ｐゴシック" pitchFamily="-108"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pitchFamily="-108"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pitchFamily="-108"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pitchFamily="-108"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pitchFamily="-108" charset="-128"/>
              </a:defRPr>
            </a:lvl9pPr>
          </a:lstStyle>
          <a:p>
            <a:pPr algn="r" eaLnBrk="1" hangingPunct="1">
              <a:spcBef>
                <a:spcPct val="0"/>
              </a:spcBef>
              <a:defRPr/>
            </a:pPr>
            <a:r>
              <a:rPr lang="en-US" altLang="en-US" sz="2400" dirty="0">
                <a:solidFill>
                  <a:srgbClr val="FFFFFF"/>
                </a:solidFill>
                <a:latin typeface="Verdana" charset="0"/>
                <a:sym typeface="Verdana" charset="0"/>
              </a:rPr>
              <a:t>QI Methods</a:t>
            </a:r>
            <a:br>
              <a:rPr lang="en-US" altLang="en-US" sz="2400" dirty="0">
                <a:solidFill>
                  <a:srgbClr val="FFFFFF"/>
                </a:solidFill>
                <a:latin typeface="Verdana" charset="0"/>
                <a:sym typeface="Verdana" charset="0"/>
              </a:rPr>
            </a:br>
            <a:endParaRPr lang="en-US" altLang="en-US" sz="2400" dirty="0">
              <a:solidFill>
                <a:srgbClr val="FFFFFF"/>
              </a:solidFill>
              <a:latin typeface="Verdana" charset="0"/>
              <a:sym typeface="Verdana" charset="0"/>
            </a:endParaRPr>
          </a:p>
        </p:txBody>
      </p:sp>
    </p:spTree>
    <p:extLst>
      <p:ext uri="{BB962C8B-B14F-4D97-AF65-F5344CB8AC3E}">
        <p14:creationId xmlns:p14="http://schemas.microsoft.com/office/powerpoint/2010/main" val="92211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chemeClr val="accent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B309B1-4F4F-384A-80E3-2F0B035C4F47}" type="datetimeFigureOut">
              <a:rPr lang="en-US" smtClean="0"/>
              <a:t>8/22/24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2879844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B309B1-4F4F-384A-80E3-2F0B035C4F47}" type="datetimeFigureOut">
              <a:rPr lang="en-US" smtClean="0"/>
              <a:t>8/22/24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4103170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chemeClr val="accent1"/>
                </a:solidFill>
              </a:defRPr>
            </a:lvl1pPr>
          </a:lstStyle>
          <a:p>
            <a:r>
              <a:rPr lang="en-US"/>
              <a:t>Click to edit Master title style</a:t>
            </a:r>
            <a:endParaRPr lang="en-US" dirty="0"/>
          </a:p>
        </p:txBody>
      </p:sp>
      <p:sp>
        <p:nvSpPr>
          <p:cNvPr id="3" name="Content Placeholder 2"/>
          <p:cNvSpPr>
            <a:spLocks noGrp="1"/>
          </p:cNvSpPr>
          <p:nvPr>
            <p:ph sz="half" idx="1"/>
          </p:nvPr>
        </p:nvSpPr>
        <p:spPr>
          <a:xfrm>
            <a:off x="646112" y="2060575"/>
            <a:ext cx="4853540" cy="4195763"/>
          </a:xfrm>
        </p:spPr>
        <p:txBody>
          <a:bodyPr>
            <a:normAutofit/>
          </a:bodyPr>
          <a:lstStyle>
            <a:lvl1pPr>
              <a:defRPr sz="2600" baseline="0"/>
            </a:lvl1pPr>
            <a:lvl2pPr>
              <a:defRPr sz="2200" baseline="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613513" cy="4200245"/>
          </a:xfrm>
        </p:spPr>
        <p:txBody>
          <a:bodyPr>
            <a:normAutofit/>
          </a:bodyPr>
          <a:lstStyle>
            <a:lvl1pPr>
              <a:defRPr sz="2600" baseline="0"/>
            </a:lvl1pPr>
            <a:lvl2pPr>
              <a:defRPr sz="2200" baseline="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52B309B1-4F4F-384A-80E3-2F0B035C4F47}" type="datetimeFigureOut">
              <a:rPr lang="en-US" smtClean="0"/>
              <a:t>8/22/24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2394925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2B309B1-4F4F-384A-80E3-2F0B035C4F47}" type="datetimeFigureOut">
              <a:rPr lang="en-US" smtClean="0"/>
              <a:t>8/22/24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4302109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chemeClr val="accent1"/>
                </a:solidFill>
              </a:defRPr>
            </a:lvl1p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2B309B1-4F4F-384A-80E3-2F0B035C4F47}" type="datetimeFigureOut">
              <a:rPr lang="en-US" smtClean="0"/>
              <a:t>8/22/24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2442618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2B309B1-4F4F-384A-80E3-2F0B035C4F47}" type="datetimeFigureOut">
              <a:rPr lang="en-US" smtClean="0"/>
              <a:t>8/22/24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1992811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52B309B1-4F4F-384A-80E3-2F0B035C4F47}" type="datetimeFigureOut">
              <a:rPr lang="en-US" smtClean="0"/>
              <a:t>8/22/24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3060257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2B309B1-4F4F-384A-80E3-2F0B035C4F47}" type="datetimeFigureOut">
              <a:rPr lang="en-US" smtClean="0"/>
              <a:t>8/22/24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2CB323-3001-1548-9EA0-FC5B38A1C3B3}" type="slidenum">
              <a:rPr lang="en-US" smtClean="0"/>
              <a:t>‹#›</a:t>
            </a:fld>
            <a:endParaRPr lang="en-US"/>
          </a:p>
        </p:txBody>
      </p:sp>
    </p:spTree>
    <p:extLst>
      <p:ext uri="{BB962C8B-B14F-4D97-AF65-F5344CB8AC3E}">
        <p14:creationId xmlns:p14="http://schemas.microsoft.com/office/powerpoint/2010/main" val="218778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065207"/>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763588" y="1676400"/>
            <a:ext cx="9286265" cy="457199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2B309B1-4F4F-384A-80E3-2F0B035C4F47}" type="datetimeFigureOut">
              <a:rPr lang="en-US" smtClean="0"/>
              <a:t>8/22/24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A2CB323-3001-1548-9EA0-FC5B38A1C3B3}" type="slidenum">
              <a:rPr lang="en-US" smtClean="0"/>
              <a:t>‹#›</a:t>
            </a:fld>
            <a:endParaRPr lang="en-US"/>
          </a:p>
        </p:txBody>
      </p:sp>
    </p:spTree>
    <p:extLst>
      <p:ext uri="{BB962C8B-B14F-4D97-AF65-F5344CB8AC3E}">
        <p14:creationId xmlns:p14="http://schemas.microsoft.com/office/powerpoint/2010/main" val="3180580320"/>
      </p:ext>
    </p:extLst>
  </p:cSld>
  <p:clrMap bg1="dk1" tx1="lt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698" r:id="rId18"/>
  </p:sldLayoutIdLst>
  <p:txStyles>
    <p:titleStyle>
      <a:lvl1pPr algn="l" defTabSz="457200" rtl="0" eaLnBrk="1" latinLnBrk="0" hangingPunct="1">
        <a:spcBef>
          <a:spcPct val="0"/>
        </a:spcBef>
        <a:buNone/>
        <a:defRPr sz="4400" b="0" i="0" kern="1200" baseline="0">
          <a:solidFill>
            <a:schemeClr val="accent1"/>
          </a:solidFill>
          <a:latin typeface="Calibri" panose="020F0502020204030204" pitchFamily="34"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800" b="0" i="0" kern="1200" baseline="0">
          <a:solidFill>
            <a:schemeClr val="tx1"/>
          </a:solidFill>
          <a:latin typeface="Calibri" panose="020F0502020204030204" pitchFamily="34" charset="0"/>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2200" b="0" i="0" kern="1200" baseline="0">
          <a:solidFill>
            <a:schemeClr val="tx1"/>
          </a:solidFill>
          <a:latin typeface="Calibri" panose="020F0502020204030204" pitchFamily="34" charset="0"/>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2000" b="0" i="0" kern="1200" baseline="0">
          <a:solidFill>
            <a:schemeClr val="tx1"/>
          </a:solidFill>
          <a:latin typeface="Calibri" panose="020F0502020204030204" pitchFamily="34" charset="0"/>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800" b="0" i="0" kern="1200" baseline="0">
          <a:solidFill>
            <a:schemeClr val="tx1"/>
          </a:solidFill>
          <a:latin typeface="Calibri" panose="020F0502020204030204" pitchFamily="34" charset="0"/>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9E512-8A24-B49F-6933-5B8341A15A8B}"/>
              </a:ext>
            </a:extLst>
          </p:cNvPr>
          <p:cNvSpPr>
            <a:spLocks noGrp="1"/>
          </p:cNvSpPr>
          <p:nvPr>
            <p:ph type="title"/>
          </p:nvPr>
        </p:nvSpPr>
        <p:spPr>
          <a:xfrm>
            <a:off x="294468" y="5517397"/>
            <a:ext cx="11670224" cy="1078207"/>
          </a:xfrm>
        </p:spPr>
        <p:txBody>
          <a:bodyPr/>
          <a:lstStyle/>
          <a:p>
            <a:r>
              <a:rPr lang="en-CA" sz="2800" b="0" i="0" u="none" strike="noStrike">
                <a:solidFill>
                  <a:schemeClr val="tx1"/>
                </a:solidFill>
                <a:effectLst/>
              </a:rPr>
              <a:t>This work is licensed under CC BY-NC-SA 4.0. To view a copy of this license, visit: </a:t>
            </a:r>
            <a:r>
              <a:rPr lang="en-CA" sz="2800" b="0" i="0" u="none" strike="noStrike">
                <a:effectLst/>
              </a:rPr>
              <a:t>https://creativecommons.org/licenses/by-nc-sa/4.0/</a:t>
            </a:r>
            <a:endParaRPr lang="en-US" sz="2800"/>
          </a:p>
        </p:txBody>
      </p:sp>
      <p:pic>
        <p:nvPicPr>
          <p:cNvPr id="5" name="Picture 4" descr="A white and black text on a white background&#10;&#10;Description automatically generated">
            <a:extLst>
              <a:ext uri="{FF2B5EF4-FFF2-40B4-BE49-F238E27FC236}">
                <a16:creationId xmlns:a16="http://schemas.microsoft.com/office/drawing/2014/main" id="{8EC714A3-454C-2A5F-01F8-B73E7F7C4CE3}"/>
              </a:ext>
            </a:extLst>
          </p:cNvPr>
          <p:cNvPicPr>
            <a:picLocks noChangeAspect="1"/>
          </p:cNvPicPr>
          <p:nvPr/>
        </p:nvPicPr>
        <p:blipFill>
          <a:blip r:embed="rId2"/>
          <a:stretch>
            <a:fillRect/>
          </a:stretch>
        </p:blipFill>
        <p:spPr>
          <a:xfrm>
            <a:off x="1580827" y="595241"/>
            <a:ext cx="8649346" cy="4776504"/>
          </a:xfrm>
          <a:prstGeom prst="rect">
            <a:avLst/>
          </a:prstGeom>
        </p:spPr>
      </p:pic>
    </p:spTree>
    <p:extLst>
      <p:ext uri="{BB962C8B-B14F-4D97-AF65-F5344CB8AC3E}">
        <p14:creationId xmlns:p14="http://schemas.microsoft.com/office/powerpoint/2010/main" val="2751099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Table&#10;&#10;Description automatically generated">
            <a:extLst>
              <a:ext uri="{FF2B5EF4-FFF2-40B4-BE49-F238E27FC236}">
                <a16:creationId xmlns:a16="http://schemas.microsoft.com/office/drawing/2014/main" id="{3FED77C7-1D6D-D049-807D-220DBA862273}"/>
              </a:ext>
            </a:extLst>
          </p:cNvPr>
          <p:cNvPicPr>
            <a:picLocks noChangeAspect="1"/>
          </p:cNvPicPr>
          <p:nvPr/>
        </p:nvPicPr>
        <p:blipFill>
          <a:blip r:embed="rId3"/>
          <a:stretch>
            <a:fillRect/>
          </a:stretch>
        </p:blipFill>
        <p:spPr>
          <a:xfrm>
            <a:off x="1223874" y="123091"/>
            <a:ext cx="9744252" cy="6611817"/>
          </a:xfrm>
          <a:prstGeom prst="rect">
            <a:avLst/>
          </a:prstGeom>
        </p:spPr>
      </p:pic>
    </p:spTree>
    <p:extLst>
      <p:ext uri="{BB962C8B-B14F-4D97-AF65-F5344CB8AC3E}">
        <p14:creationId xmlns:p14="http://schemas.microsoft.com/office/powerpoint/2010/main" val="578848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descr="Table&#10;&#10;Description automatically generated">
            <a:extLst>
              <a:ext uri="{FF2B5EF4-FFF2-40B4-BE49-F238E27FC236}">
                <a16:creationId xmlns:a16="http://schemas.microsoft.com/office/drawing/2014/main" id="{CB9097AB-CB16-5E48-A7BF-F4D4D6843F47}"/>
              </a:ext>
            </a:extLst>
          </p:cNvPr>
          <p:cNvPicPr>
            <a:picLocks noGrp="1" noChangeAspect="1"/>
          </p:cNvPicPr>
          <p:nvPr>
            <p:ph idx="1"/>
          </p:nvPr>
        </p:nvPicPr>
        <p:blipFill>
          <a:blip r:embed="rId3"/>
          <a:stretch>
            <a:fillRect/>
          </a:stretch>
        </p:blipFill>
        <p:spPr>
          <a:xfrm>
            <a:off x="633756" y="433754"/>
            <a:ext cx="10924487" cy="6179059"/>
          </a:xfrm>
        </p:spPr>
      </p:pic>
    </p:spTree>
    <p:extLst>
      <p:ext uri="{BB962C8B-B14F-4D97-AF65-F5344CB8AC3E}">
        <p14:creationId xmlns:p14="http://schemas.microsoft.com/office/powerpoint/2010/main" val="3377599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Table&#10;&#10;Description automatically generated">
            <a:extLst>
              <a:ext uri="{FF2B5EF4-FFF2-40B4-BE49-F238E27FC236}">
                <a16:creationId xmlns:a16="http://schemas.microsoft.com/office/drawing/2014/main" id="{D6BEDE71-9408-1349-A5C9-84EC81F2E09A}"/>
              </a:ext>
            </a:extLst>
          </p:cNvPr>
          <p:cNvPicPr>
            <a:picLocks noGrp="1" noChangeAspect="1"/>
          </p:cNvPicPr>
          <p:nvPr>
            <p:ph idx="1"/>
          </p:nvPr>
        </p:nvPicPr>
        <p:blipFill>
          <a:blip r:embed="rId3"/>
          <a:stretch>
            <a:fillRect/>
          </a:stretch>
        </p:blipFill>
        <p:spPr>
          <a:xfrm>
            <a:off x="146895" y="3472706"/>
            <a:ext cx="11898210" cy="3210820"/>
          </a:xfrm>
        </p:spPr>
      </p:pic>
      <p:pic>
        <p:nvPicPr>
          <p:cNvPr id="10" name="Picture 9" descr="Text&#10;&#10;Description automatically generated with medium confidence">
            <a:extLst>
              <a:ext uri="{FF2B5EF4-FFF2-40B4-BE49-F238E27FC236}">
                <a16:creationId xmlns:a16="http://schemas.microsoft.com/office/drawing/2014/main" id="{5CB23A53-CD02-9046-96DF-B4A481A011D3}"/>
              </a:ext>
            </a:extLst>
          </p:cNvPr>
          <p:cNvPicPr>
            <a:picLocks noChangeAspect="1"/>
          </p:cNvPicPr>
          <p:nvPr/>
        </p:nvPicPr>
        <p:blipFill>
          <a:blip r:embed="rId4"/>
          <a:stretch>
            <a:fillRect/>
          </a:stretch>
        </p:blipFill>
        <p:spPr>
          <a:xfrm>
            <a:off x="146896" y="1916002"/>
            <a:ext cx="11898210" cy="1512998"/>
          </a:xfrm>
          <a:prstGeom prst="rect">
            <a:avLst/>
          </a:prstGeom>
        </p:spPr>
      </p:pic>
    </p:spTree>
    <p:extLst>
      <p:ext uri="{BB962C8B-B14F-4D97-AF65-F5344CB8AC3E}">
        <p14:creationId xmlns:p14="http://schemas.microsoft.com/office/powerpoint/2010/main" val="4032497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0E159A0-70A5-C34D-AF28-0216E0641A4A}"/>
              </a:ext>
            </a:extLst>
          </p:cNvPr>
          <p:cNvPicPr>
            <a:picLocks noGrp="1" noChangeAspect="1"/>
          </p:cNvPicPr>
          <p:nvPr>
            <p:ph idx="1"/>
          </p:nvPr>
        </p:nvPicPr>
        <p:blipFill>
          <a:blip r:embed="rId3"/>
          <a:stretch>
            <a:fillRect/>
          </a:stretch>
        </p:blipFill>
        <p:spPr>
          <a:xfrm>
            <a:off x="97971" y="5519082"/>
            <a:ext cx="11996058" cy="1162883"/>
          </a:xfrm>
        </p:spPr>
      </p:pic>
      <p:pic>
        <p:nvPicPr>
          <p:cNvPr id="7" name="Picture 6" descr="Table&#10;&#10;Description automatically generated">
            <a:extLst>
              <a:ext uri="{FF2B5EF4-FFF2-40B4-BE49-F238E27FC236}">
                <a16:creationId xmlns:a16="http://schemas.microsoft.com/office/drawing/2014/main" id="{3661A684-EEC6-0B4A-80C9-648F5AA0A6AA}"/>
              </a:ext>
            </a:extLst>
          </p:cNvPr>
          <p:cNvPicPr>
            <a:picLocks noChangeAspect="1"/>
          </p:cNvPicPr>
          <p:nvPr/>
        </p:nvPicPr>
        <p:blipFill>
          <a:blip r:embed="rId4"/>
          <a:stretch>
            <a:fillRect/>
          </a:stretch>
        </p:blipFill>
        <p:spPr>
          <a:xfrm>
            <a:off x="97971" y="1573853"/>
            <a:ext cx="11996058" cy="3889300"/>
          </a:xfrm>
          <a:prstGeom prst="rect">
            <a:avLst/>
          </a:prstGeom>
        </p:spPr>
      </p:pic>
    </p:spTree>
    <p:extLst>
      <p:ext uri="{BB962C8B-B14F-4D97-AF65-F5344CB8AC3E}">
        <p14:creationId xmlns:p14="http://schemas.microsoft.com/office/powerpoint/2010/main" val="36054731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able, Excel&#10;&#10;Description automatically generated">
            <a:extLst>
              <a:ext uri="{FF2B5EF4-FFF2-40B4-BE49-F238E27FC236}">
                <a16:creationId xmlns:a16="http://schemas.microsoft.com/office/drawing/2014/main" id="{0E861595-785C-7C49-917A-B9723275516E}"/>
              </a:ext>
            </a:extLst>
          </p:cNvPr>
          <p:cNvPicPr>
            <a:picLocks noChangeAspect="1"/>
          </p:cNvPicPr>
          <p:nvPr/>
        </p:nvPicPr>
        <p:blipFill>
          <a:blip r:embed="rId2"/>
          <a:stretch>
            <a:fillRect/>
          </a:stretch>
        </p:blipFill>
        <p:spPr>
          <a:xfrm>
            <a:off x="2036151" y="117231"/>
            <a:ext cx="8119697" cy="6623538"/>
          </a:xfrm>
          <a:prstGeom prst="rect">
            <a:avLst/>
          </a:prstGeom>
        </p:spPr>
      </p:pic>
    </p:spTree>
    <p:extLst>
      <p:ext uri="{BB962C8B-B14F-4D97-AF65-F5344CB8AC3E}">
        <p14:creationId xmlns:p14="http://schemas.microsoft.com/office/powerpoint/2010/main" val="3802991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able&#10;&#10;Description automatically generated">
            <a:extLst>
              <a:ext uri="{FF2B5EF4-FFF2-40B4-BE49-F238E27FC236}">
                <a16:creationId xmlns:a16="http://schemas.microsoft.com/office/drawing/2014/main" id="{9B66594A-53FC-254F-BA85-8C651F3D6494}"/>
              </a:ext>
            </a:extLst>
          </p:cNvPr>
          <p:cNvPicPr>
            <a:picLocks noChangeAspect="1"/>
          </p:cNvPicPr>
          <p:nvPr/>
        </p:nvPicPr>
        <p:blipFill>
          <a:blip r:embed="rId2"/>
          <a:stretch>
            <a:fillRect/>
          </a:stretch>
        </p:blipFill>
        <p:spPr>
          <a:xfrm>
            <a:off x="1328089" y="222738"/>
            <a:ext cx="9535822" cy="6412523"/>
          </a:xfrm>
          <a:prstGeom prst="rect">
            <a:avLst/>
          </a:prstGeom>
        </p:spPr>
      </p:pic>
    </p:spTree>
    <p:extLst>
      <p:ext uri="{BB962C8B-B14F-4D97-AF65-F5344CB8AC3E}">
        <p14:creationId xmlns:p14="http://schemas.microsoft.com/office/powerpoint/2010/main" val="2146968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able&#10;&#10;Description automatically generated with medium confidence">
            <a:extLst>
              <a:ext uri="{FF2B5EF4-FFF2-40B4-BE49-F238E27FC236}">
                <a16:creationId xmlns:a16="http://schemas.microsoft.com/office/drawing/2014/main" id="{AC731028-93CE-7042-A233-23EAAEBA7058}"/>
              </a:ext>
            </a:extLst>
          </p:cNvPr>
          <p:cNvPicPr>
            <a:picLocks noChangeAspect="1"/>
          </p:cNvPicPr>
          <p:nvPr/>
        </p:nvPicPr>
        <p:blipFill>
          <a:blip r:embed="rId2"/>
          <a:stretch>
            <a:fillRect/>
          </a:stretch>
        </p:blipFill>
        <p:spPr>
          <a:xfrm>
            <a:off x="401616" y="2039816"/>
            <a:ext cx="11388768" cy="3069004"/>
          </a:xfrm>
          <a:prstGeom prst="rect">
            <a:avLst/>
          </a:prstGeom>
        </p:spPr>
      </p:pic>
    </p:spTree>
    <p:extLst>
      <p:ext uri="{BB962C8B-B14F-4D97-AF65-F5344CB8AC3E}">
        <p14:creationId xmlns:p14="http://schemas.microsoft.com/office/powerpoint/2010/main" val="382420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B1717-170F-0041-B804-FE206AC4C662}"/>
              </a:ext>
            </a:extLst>
          </p:cNvPr>
          <p:cNvSpPr>
            <a:spLocks noGrp="1"/>
          </p:cNvSpPr>
          <p:nvPr>
            <p:ph type="title"/>
          </p:nvPr>
        </p:nvSpPr>
        <p:spPr/>
        <p:txBody>
          <a:bodyPr/>
          <a:lstStyle/>
          <a:p>
            <a:r>
              <a:rPr lang="en-US" dirty="0"/>
              <a:t>Discussion of Performance Indicators</a:t>
            </a:r>
          </a:p>
        </p:txBody>
      </p:sp>
      <p:sp>
        <p:nvSpPr>
          <p:cNvPr id="3" name="Content Placeholder 2">
            <a:extLst>
              <a:ext uri="{FF2B5EF4-FFF2-40B4-BE49-F238E27FC236}">
                <a16:creationId xmlns:a16="http://schemas.microsoft.com/office/drawing/2014/main" id="{40D5F14A-D16D-5D4D-829E-4CCF2601789C}"/>
              </a:ext>
            </a:extLst>
          </p:cNvPr>
          <p:cNvSpPr>
            <a:spLocks noGrp="1"/>
          </p:cNvSpPr>
          <p:nvPr>
            <p:ph idx="1"/>
          </p:nvPr>
        </p:nvSpPr>
        <p:spPr>
          <a:xfrm>
            <a:off x="763588" y="1676401"/>
            <a:ext cx="9286265" cy="4221480"/>
          </a:xfrm>
        </p:spPr>
        <p:txBody>
          <a:bodyPr anchor="ctr">
            <a:normAutofit/>
          </a:bodyPr>
          <a:lstStyle/>
          <a:p>
            <a:r>
              <a:rPr lang="en-US" sz="4000" dirty="0"/>
              <a:t>What challenges do you anticipate?</a:t>
            </a:r>
          </a:p>
          <a:p>
            <a:r>
              <a:rPr lang="en-US" sz="4000" dirty="0"/>
              <a:t>How would you manage the results?</a:t>
            </a:r>
          </a:p>
          <a:p>
            <a:pPr marL="0" indent="0" algn="ctr">
              <a:buNone/>
            </a:pPr>
            <a:endParaRPr lang="en-US" sz="4000" dirty="0"/>
          </a:p>
        </p:txBody>
      </p:sp>
    </p:spTree>
    <p:extLst>
      <p:ext uri="{BB962C8B-B14F-4D97-AF65-F5344CB8AC3E}">
        <p14:creationId xmlns:p14="http://schemas.microsoft.com/office/powerpoint/2010/main" val="21581123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F5D94-2C9D-D245-8C71-418E2DBDE5B4}"/>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F402889C-323A-4949-BDD8-F57BAE697FBA}"/>
              </a:ext>
            </a:extLst>
          </p:cNvPr>
          <p:cNvSpPr>
            <a:spLocks noGrp="1"/>
          </p:cNvSpPr>
          <p:nvPr>
            <p:ph idx="1"/>
          </p:nvPr>
        </p:nvSpPr>
        <p:spPr/>
        <p:txBody>
          <a:bodyPr>
            <a:normAutofit fontScale="92500" lnSpcReduction="20000"/>
          </a:bodyPr>
          <a:lstStyle/>
          <a:p>
            <a:r>
              <a:rPr lang="en-US" dirty="0"/>
              <a:t>Variation (comparing apples to oranges)</a:t>
            </a:r>
          </a:p>
          <a:p>
            <a:pPr lvl="1"/>
            <a:r>
              <a:rPr lang="en-US" dirty="0"/>
              <a:t>Differing subspecialties</a:t>
            </a:r>
          </a:p>
          <a:p>
            <a:pPr lvl="1"/>
            <a:r>
              <a:rPr lang="en-US" dirty="0"/>
              <a:t>Differing patient populations</a:t>
            </a:r>
          </a:p>
          <a:p>
            <a:r>
              <a:rPr lang="en-US" dirty="0"/>
              <a:t>Inaccurate data</a:t>
            </a:r>
          </a:p>
          <a:p>
            <a:pPr lvl="1"/>
            <a:r>
              <a:rPr lang="en-US" dirty="0"/>
              <a:t>Quality of charting</a:t>
            </a:r>
          </a:p>
          <a:p>
            <a:pPr lvl="1"/>
            <a:r>
              <a:rPr lang="en-US" dirty="0"/>
              <a:t>Intentional data fudging</a:t>
            </a:r>
          </a:p>
          <a:p>
            <a:r>
              <a:rPr lang="en-US" dirty="0"/>
              <a:t>Handling of results</a:t>
            </a:r>
          </a:p>
          <a:p>
            <a:pPr lvl="1"/>
            <a:r>
              <a:rPr lang="en-US" dirty="0"/>
              <a:t>Data anonymized or not?</a:t>
            </a:r>
          </a:p>
          <a:p>
            <a:pPr lvl="1"/>
            <a:r>
              <a:rPr lang="en-US" dirty="0"/>
              <a:t>Share anonymized/full data with dept leadership? Hospital? Province? Public?</a:t>
            </a:r>
          </a:p>
          <a:p>
            <a:pPr lvl="1"/>
            <a:r>
              <a:rPr lang="en-US" dirty="0"/>
              <a:t>Consequences to data?</a:t>
            </a:r>
          </a:p>
          <a:p>
            <a:pPr lvl="2"/>
            <a:r>
              <a:rPr lang="en-US" dirty="0"/>
              <a:t>Peer shaming? Impact on employment? Impact on income?</a:t>
            </a:r>
          </a:p>
          <a:p>
            <a:pPr lvl="1"/>
            <a:endParaRPr lang="en-US" dirty="0"/>
          </a:p>
          <a:p>
            <a:pPr lvl="1"/>
            <a:endParaRPr lang="en-US" dirty="0"/>
          </a:p>
        </p:txBody>
      </p:sp>
    </p:spTree>
    <p:extLst>
      <p:ext uri="{BB962C8B-B14F-4D97-AF65-F5344CB8AC3E}">
        <p14:creationId xmlns:p14="http://schemas.microsoft.com/office/powerpoint/2010/main" val="16733517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F5C7E-C447-C944-8FF4-0D460D097170}"/>
              </a:ext>
            </a:extLst>
          </p:cNvPr>
          <p:cNvSpPr>
            <a:spLocks noGrp="1"/>
          </p:cNvSpPr>
          <p:nvPr>
            <p:ph type="title"/>
          </p:nvPr>
        </p:nvSpPr>
        <p:spPr/>
        <p:txBody>
          <a:bodyPr/>
          <a:lstStyle/>
          <a:p>
            <a:r>
              <a:rPr lang="en-US" dirty="0"/>
              <a:t>Positive Deviance</a:t>
            </a:r>
          </a:p>
        </p:txBody>
      </p:sp>
      <p:sp>
        <p:nvSpPr>
          <p:cNvPr id="3" name="Content Placeholder 2">
            <a:extLst>
              <a:ext uri="{FF2B5EF4-FFF2-40B4-BE49-F238E27FC236}">
                <a16:creationId xmlns:a16="http://schemas.microsoft.com/office/drawing/2014/main" id="{035A83A7-6F7D-F44D-A56F-63AFF7AC3E5A}"/>
              </a:ext>
            </a:extLst>
          </p:cNvPr>
          <p:cNvSpPr>
            <a:spLocks noGrp="1"/>
          </p:cNvSpPr>
          <p:nvPr>
            <p:ph idx="1"/>
          </p:nvPr>
        </p:nvSpPr>
        <p:spPr/>
        <p:txBody>
          <a:bodyPr/>
          <a:lstStyle/>
          <a:p>
            <a:r>
              <a:rPr lang="en-US" dirty="0"/>
              <a:t>Solutions to a problem are setting specific</a:t>
            </a:r>
          </a:p>
          <a:p>
            <a:r>
              <a:rPr lang="en-US" dirty="0"/>
              <a:t>In any given setting with its many constraints, some individuals consistently manage to have better outcomes </a:t>
            </a:r>
            <a:r>
              <a:rPr lang="en-US" i="1" dirty="0"/>
              <a:t>with the same resources</a:t>
            </a:r>
            <a:r>
              <a:rPr lang="en-US" dirty="0"/>
              <a:t>.</a:t>
            </a:r>
          </a:p>
          <a:p>
            <a:r>
              <a:rPr lang="en-US" dirty="0"/>
              <a:t>Focusing on their </a:t>
            </a:r>
            <a:r>
              <a:rPr lang="en-US" dirty="0" err="1"/>
              <a:t>behaviours</a:t>
            </a:r>
            <a:r>
              <a:rPr lang="en-US" dirty="0"/>
              <a:t> brings insight to others</a:t>
            </a:r>
          </a:p>
          <a:p>
            <a:r>
              <a:rPr lang="en-US" dirty="0"/>
              <a:t>Scorecards: look at and share/promote habits of TOP scorers (rather than focusing on and criticizing low performers)</a:t>
            </a:r>
          </a:p>
        </p:txBody>
      </p:sp>
    </p:spTree>
    <p:extLst>
      <p:ext uri="{BB962C8B-B14F-4D97-AF65-F5344CB8AC3E}">
        <p14:creationId xmlns:p14="http://schemas.microsoft.com/office/powerpoint/2010/main" val="4094606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85446-9740-8D4D-9160-4E519B430583}"/>
              </a:ext>
            </a:extLst>
          </p:cNvPr>
          <p:cNvSpPr>
            <a:spLocks noGrp="1"/>
          </p:cNvSpPr>
          <p:nvPr>
            <p:ph type="ctrTitle"/>
          </p:nvPr>
        </p:nvSpPr>
        <p:spPr>
          <a:xfrm>
            <a:off x="1040654" y="928255"/>
            <a:ext cx="10295827" cy="3329581"/>
          </a:xfrm>
        </p:spPr>
        <p:txBody>
          <a:bodyPr/>
          <a:lstStyle/>
          <a:p>
            <a:r>
              <a:rPr lang="en-US" dirty="0">
                <a:solidFill>
                  <a:schemeClr val="tx1"/>
                </a:solidFill>
              </a:rPr>
              <a:t>Introduction to</a:t>
            </a:r>
            <a:br>
              <a:rPr lang="en-US" dirty="0">
                <a:solidFill>
                  <a:schemeClr val="tx1"/>
                </a:solidFill>
              </a:rPr>
            </a:br>
            <a:r>
              <a:rPr lang="en-US" dirty="0">
                <a:solidFill>
                  <a:schemeClr val="tx1"/>
                </a:solidFill>
              </a:rPr>
              <a:t>Quality Improvement 1</a:t>
            </a:r>
            <a:br>
              <a:rPr lang="en-US" dirty="0"/>
            </a:br>
            <a:r>
              <a:rPr lang="en-US" sz="4800" dirty="0"/>
              <a:t>Core program session</a:t>
            </a:r>
          </a:p>
        </p:txBody>
      </p:sp>
      <p:sp>
        <p:nvSpPr>
          <p:cNvPr id="3" name="Subtitle 2">
            <a:extLst>
              <a:ext uri="{FF2B5EF4-FFF2-40B4-BE49-F238E27FC236}">
                <a16:creationId xmlns:a16="http://schemas.microsoft.com/office/drawing/2014/main" id="{114AB96D-029D-B545-AA72-F659FCA0DB05}"/>
              </a:ext>
            </a:extLst>
          </p:cNvPr>
          <p:cNvSpPr>
            <a:spLocks noGrp="1"/>
          </p:cNvSpPr>
          <p:nvPr>
            <p:ph type="subTitle" idx="1"/>
          </p:nvPr>
        </p:nvSpPr>
        <p:spPr>
          <a:xfrm>
            <a:off x="1154955" y="4979490"/>
            <a:ext cx="8825658" cy="1324328"/>
          </a:xfrm>
        </p:spPr>
        <p:txBody>
          <a:bodyPr>
            <a:noAutofit/>
          </a:bodyPr>
          <a:lstStyle/>
          <a:p>
            <a:r>
              <a:rPr lang="en-US" sz="1800" b="1" dirty="0"/>
              <a:t>Lucie Filteau, MD, FRCPC</a:t>
            </a:r>
          </a:p>
          <a:p>
            <a:r>
              <a:rPr lang="en-US" sz="1800" b="1" dirty="0"/>
              <a:t>PGY 2-4 AHD</a:t>
            </a:r>
          </a:p>
          <a:p>
            <a:r>
              <a:rPr lang="en-US" sz="1800" b="1" dirty="0"/>
              <a:t>QPS Lecture series</a:t>
            </a:r>
          </a:p>
        </p:txBody>
      </p:sp>
    </p:spTree>
    <p:extLst>
      <p:ext uri="{BB962C8B-B14F-4D97-AF65-F5344CB8AC3E}">
        <p14:creationId xmlns:p14="http://schemas.microsoft.com/office/powerpoint/2010/main" val="38141244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0E37B-70CB-8845-8417-6AAE3761FD36}"/>
              </a:ext>
            </a:extLst>
          </p:cNvPr>
          <p:cNvSpPr>
            <a:spLocks noGrp="1"/>
          </p:cNvSpPr>
          <p:nvPr>
            <p:ph type="title"/>
          </p:nvPr>
        </p:nvSpPr>
        <p:spPr>
          <a:xfrm>
            <a:off x="1154956" y="1992923"/>
            <a:ext cx="8825657" cy="2203939"/>
          </a:xfrm>
        </p:spPr>
        <p:txBody>
          <a:bodyPr anchor="t"/>
          <a:lstStyle/>
          <a:p>
            <a:br>
              <a:rPr lang="en-US" sz="6000" dirty="0"/>
            </a:br>
            <a:r>
              <a:rPr lang="en-US" sz="6000" dirty="0"/>
              <a:t>Questions?</a:t>
            </a:r>
          </a:p>
        </p:txBody>
      </p:sp>
      <p:sp>
        <p:nvSpPr>
          <p:cNvPr id="3" name="Text Placeholder 2">
            <a:extLst>
              <a:ext uri="{FF2B5EF4-FFF2-40B4-BE49-F238E27FC236}">
                <a16:creationId xmlns:a16="http://schemas.microsoft.com/office/drawing/2014/main" id="{32EF9E91-4377-8842-9727-20E54D29D6BE}"/>
              </a:ext>
            </a:extLst>
          </p:cNvPr>
          <p:cNvSpPr>
            <a:spLocks noGrp="1"/>
          </p:cNvSpPr>
          <p:nvPr>
            <p:ph type="body" idx="1"/>
          </p:nvPr>
        </p:nvSpPr>
        <p:spPr>
          <a:xfrm>
            <a:off x="1154955" y="4777380"/>
            <a:ext cx="8825658" cy="1248281"/>
          </a:xfrm>
        </p:spPr>
        <p:txBody>
          <a:bodyPr>
            <a:normAutofit/>
          </a:bodyPr>
          <a:lstStyle/>
          <a:p>
            <a:endParaRPr lang="en-US" sz="2800" cap="none" dirty="0">
              <a:solidFill>
                <a:schemeClr val="tx1"/>
              </a:solidFill>
            </a:endParaRPr>
          </a:p>
        </p:txBody>
      </p:sp>
    </p:spTree>
    <p:extLst>
      <p:ext uri="{BB962C8B-B14F-4D97-AF65-F5344CB8AC3E}">
        <p14:creationId xmlns:p14="http://schemas.microsoft.com/office/powerpoint/2010/main" val="13347513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9E512-8A24-B49F-6933-5B8341A15A8B}"/>
              </a:ext>
            </a:extLst>
          </p:cNvPr>
          <p:cNvSpPr>
            <a:spLocks noGrp="1"/>
          </p:cNvSpPr>
          <p:nvPr>
            <p:ph type="title"/>
          </p:nvPr>
        </p:nvSpPr>
        <p:spPr>
          <a:xfrm>
            <a:off x="294468" y="5517397"/>
            <a:ext cx="11670224" cy="1078207"/>
          </a:xfrm>
        </p:spPr>
        <p:txBody>
          <a:bodyPr/>
          <a:lstStyle/>
          <a:p>
            <a:r>
              <a:rPr lang="en-CA" sz="2800" b="0" i="0" u="none" strike="noStrike">
                <a:solidFill>
                  <a:schemeClr val="tx1"/>
                </a:solidFill>
                <a:effectLst/>
              </a:rPr>
              <a:t>This work is licensed under CC BY-NC-SA 4.0. To view a copy of this license, visit: </a:t>
            </a:r>
            <a:r>
              <a:rPr lang="en-CA" sz="2800" b="0" i="0" u="none" strike="noStrike">
                <a:effectLst/>
              </a:rPr>
              <a:t>https://creativecommons.org/licenses/by-nc-sa/4.0/</a:t>
            </a:r>
            <a:endParaRPr lang="en-US" sz="2800"/>
          </a:p>
        </p:txBody>
      </p:sp>
      <p:pic>
        <p:nvPicPr>
          <p:cNvPr id="5" name="Picture 4" descr="A white and black text on a white background&#10;&#10;Description automatically generated">
            <a:extLst>
              <a:ext uri="{FF2B5EF4-FFF2-40B4-BE49-F238E27FC236}">
                <a16:creationId xmlns:a16="http://schemas.microsoft.com/office/drawing/2014/main" id="{8EC714A3-454C-2A5F-01F8-B73E7F7C4CE3}"/>
              </a:ext>
            </a:extLst>
          </p:cNvPr>
          <p:cNvPicPr>
            <a:picLocks noChangeAspect="1"/>
          </p:cNvPicPr>
          <p:nvPr/>
        </p:nvPicPr>
        <p:blipFill>
          <a:blip r:embed="rId2"/>
          <a:stretch>
            <a:fillRect/>
          </a:stretch>
        </p:blipFill>
        <p:spPr>
          <a:xfrm>
            <a:off x="1580827" y="595241"/>
            <a:ext cx="8649346" cy="4776504"/>
          </a:xfrm>
          <a:prstGeom prst="rect">
            <a:avLst/>
          </a:prstGeom>
        </p:spPr>
      </p:pic>
    </p:spTree>
    <p:extLst>
      <p:ext uri="{BB962C8B-B14F-4D97-AF65-F5344CB8AC3E}">
        <p14:creationId xmlns:p14="http://schemas.microsoft.com/office/powerpoint/2010/main" val="1095984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B49BD-C4A4-453B-ED7B-5FFAAA4A7CE6}"/>
              </a:ext>
            </a:extLst>
          </p:cNvPr>
          <p:cNvSpPr>
            <a:spLocks noGrp="1"/>
          </p:cNvSpPr>
          <p:nvPr>
            <p:ph type="title"/>
          </p:nvPr>
        </p:nvSpPr>
        <p:spPr>
          <a:xfrm>
            <a:off x="712606" y="225070"/>
            <a:ext cx="9404723" cy="1400530"/>
          </a:xfrm>
        </p:spPr>
        <p:txBody>
          <a:bodyPr/>
          <a:lstStyle/>
          <a:p>
            <a:r>
              <a:rPr lang="en-US" dirty="0"/>
              <a:t>Ottawa Anesthesia QPS Curriculum</a:t>
            </a:r>
          </a:p>
        </p:txBody>
      </p:sp>
      <p:sp>
        <p:nvSpPr>
          <p:cNvPr id="5" name="Text Placeholder 4">
            <a:extLst>
              <a:ext uri="{FF2B5EF4-FFF2-40B4-BE49-F238E27FC236}">
                <a16:creationId xmlns:a16="http://schemas.microsoft.com/office/drawing/2014/main" id="{C0F4A5CB-CF95-31A1-3F9B-181354564EE9}"/>
              </a:ext>
            </a:extLst>
          </p:cNvPr>
          <p:cNvSpPr>
            <a:spLocks noGrp="1"/>
          </p:cNvSpPr>
          <p:nvPr>
            <p:ph type="body" idx="1"/>
          </p:nvPr>
        </p:nvSpPr>
        <p:spPr>
          <a:xfrm>
            <a:off x="811214" y="1651000"/>
            <a:ext cx="4396338" cy="576262"/>
          </a:xfrm>
        </p:spPr>
        <p:txBody>
          <a:bodyPr/>
          <a:lstStyle/>
          <a:p>
            <a:r>
              <a:rPr lang="en-US" sz="3600" dirty="0"/>
              <a:t>PGY 1</a:t>
            </a:r>
          </a:p>
        </p:txBody>
      </p:sp>
      <p:sp>
        <p:nvSpPr>
          <p:cNvPr id="3" name="Content Placeholder 2">
            <a:extLst>
              <a:ext uri="{FF2B5EF4-FFF2-40B4-BE49-F238E27FC236}">
                <a16:creationId xmlns:a16="http://schemas.microsoft.com/office/drawing/2014/main" id="{F9878CC7-E2CB-2B2A-F75C-13B765DCE3B7}"/>
              </a:ext>
            </a:extLst>
          </p:cNvPr>
          <p:cNvSpPr>
            <a:spLocks noGrp="1"/>
          </p:cNvSpPr>
          <p:nvPr>
            <p:ph sz="half" idx="2"/>
          </p:nvPr>
        </p:nvSpPr>
        <p:spPr>
          <a:xfrm>
            <a:off x="712606" y="2463800"/>
            <a:ext cx="4853540" cy="3741738"/>
          </a:xfrm>
        </p:spPr>
        <p:txBody>
          <a:bodyPr>
            <a:noAutofit/>
          </a:bodyPr>
          <a:lstStyle/>
          <a:p>
            <a:r>
              <a:rPr lang="en-US" sz="2800" dirty="0"/>
              <a:t>Intro to Safety</a:t>
            </a:r>
          </a:p>
          <a:p>
            <a:r>
              <a:rPr lang="en-US" sz="2800" dirty="0"/>
              <a:t>Handover</a:t>
            </a:r>
          </a:p>
          <a:p>
            <a:r>
              <a:rPr lang="en-US" sz="2800" dirty="0"/>
              <a:t>Stress and Substance Abuse</a:t>
            </a:r>
          </a:p>
          <a:p>
            <a:r>
              <a:rPr lang="en-US" sz="2800" dirty="0"/>
              <a:t>IPAC Session</a:t>
            </a:r>
          </a:p>
          <a:p>
            <a:r>
              <a:rPr lang="en-US" sz="2800" dirty="0"/>
              <a:t>Positioning Workshop</a:t>
            </a:r>
          </a:p>
        </p:txBody>
      </p:sp>
      <p:sp>
        <p:nvSpPr>
          <p:cNvPr id="6" name="Text Placeholder 5">
            <a:extLst>
              <a:ext uri="{FF2B5EF4-FFF2-40B4-BE49-F238E27FC236}">
                <a16:creationId xmlns:a16="http://schemas.microsoft.com/office/drawing/2014/main" id="{55249B92-031A-09E1-B9FD-A7505CB16B65}"/>
              </a:ext>
            </a:extLst>
          </p:cNvPr>
          <p:cNvSpPr>
            <a:spLocks noGrp="1"/>
          </p:cNvSpPr>
          <p:nvPr>
            <p:ph type="body" sz="quarter" idx="3"/>
          </p:nvPr>
        </p:nvSpPr>
        <p:spPr>
          <a:xfrm>
            <a:off x="6096000" y="1651000"/>
            <a:ext cx="3723239" cy="576262"/>
          </a:xfrm>
        </p:spPr>
        <p:txBody>
          <a:bodyPr/>
          <a:lstStyle/>
          <a:p>
            <a:r>
              <a:rPr lang="en-US" sz="3600" dirty="0"/>
              <a:t>PGY 2-4</a:t>
            </a:r>
          </a:p>
        </p:txBody>
      </p:sp>
      <p:sp>
        <p:nvSpPr>
          <p:cNvPr id="4" name="Content Placeholder 3">
            <a:extLst>
              <a:ext uri="{FF2B5EF4-FFF2-40B4-BE49-F238E27FC236}">
                <a16:creationId xmlns:a16="http://schemas.microsoft.com/office/drawing/2014/main" id="{A4ECDD7D-5FB5-D0BE-CAF6-56FF1EBA9D41}"/>
              </a:ext>
            </a:extLst>
          </p:cNvPr>
          <p:cNvSpPr>
            <a:spLocks noGrp="1"/>
          </p:cNvSpPr>
          <p:nvPr>
            <p:ph sz="quarter" idx="4"/>
          </p:nvPr>
        </p:nvSpPr>
        <p:spPr>
          <a:xfrm>
            <a:off x="6008689" y="2463800"/>
            <a:ext cx="5470705" cy="3741738"/>
          </a:xfrm>
        </p:spPr>
        <p:txBody>
          <a:bodyPr>
            <a:normAutofit fontScale="55000" lnSpcReduction="20000"/>
          </a:bodyPr>
          <a:lstStyle/>
          <a:p>
            <a:r>
              <a:rPr lang="en-US" sz="5100" dirty="0">
                <a:solidFill>
                  <a:schemeClr val="accent1"/>
                </a:solidFill>
              </a:rPr>
              <a:t>Intro to Quality Improvement 1</a:t>
            </a:r>
          </a:p>
          <a:p>
            <a:r>
              <a:rPr lang="en-US" sz="5100" dirty="0"/>
              <a:t>Intro to Quality Improvement 2</a:t>
            </a:r>
          </a:p>
          <a:p>
            <a:r>
              <a:rPr lang="en-US" sz="5100" dirty="0"/>
              <a:t>Systems Thinking and Design</a:t>
            </a:r>
          </a:p>
          <a:p>
            <a:r>
              <a:rPr lang="en-US" sz="5100" dirty="0"/>
              <a:t>Human Factors</a:t>
            </a:r>
          </a:p>
          <a:p>
            <a:r>
              <a:rPr lang="en-US" sz="5100" dirty="0"/>
              <a:t>Resource Stewardship</a:t>
            </a:r>
          </a:p>
          <a:p>
            <a:r>
              <a:rPr lang="en-US" sz="5100" dirty="0"/>
              <a:t>Situational Awareness, Teamwork and Communication  </a:t>
            </a:r>
          </a:p>
          <a:p>
            <a:endParaRPr lang="en-US" dirty="0"/>
          </a:p>
        </p:txBody>
      </p:sp>
    </p:spTree>
    <p:extLst>
      <p:ext uri="{BB962C8B-B14F-4D97-AF65-F5344CB8AC3E}">
        <p14:creationId xmlns:p14="http://schemas.microsoft.com/office/powerpoint/2010/main" val="794906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3CA0F-268D-AC45-ACF0-C41117F2A872}"/>
              </a:ext>
            </a:extLst>
          </p:cNvPr>
          <p:cNvSpPr>
            <a:spLocks noGrp="1"/>
          </p:cNvSpPr>
          <p:nvPr>
            <p:ph type="title"/>
          </p:nvPr>
        </p:nvSpPr>
        <p:spPr/>
        <p:txBody>
          <a:bodyPr/>
          <a:lstStyle/>
          <a:p>
            <a:r>
              <a:rPr lang="en-US" dirty="0"/>
              <a:t>Why are we learning this?</a:t>
            </a:r>
          </a:p>
        </p:txBody>
      </p:sp>
      <p:sp>
        <p:nvSpPr>
          <p:cNvPr id="3" name="Content Placeholder 2">
            <a:extLst>
              <a:ext uri="{FF2B5EF4-FFF2-40B4-BE49-F238E27FC236}">
                <a16:creationId xmlns:a16="http://schemas.microsoft.com/office/drawing/2014/main" id="{3E3DC327-C69A-5440-B291-840A11E26B7D}"/>
              </a:ext>
            </a:extLst>
          </p:cNvPr>
          <p:cNvSpPr>
            <a:spLocks noGrp="1"/>
          </p:cNvSpPr>
          <p:nvPr>
            <p:ph idx="1"/>
          </p:nvPr>
        </p:nvSpPr>
        <p:spPr/>
        <p:txBody>
          <a:bodyPr/>
          <a:lstStyle/>
          <a:p>
            <a:r>
              <a:rPr lang="en-US" dirty="0"/>
              <a:t>Royal College </a:t>
            </a:r>
            <a:r>
              <a:rPr lang="en-US" dirty="0" err="1"/>
              <a:t>CanMEDS</a:t>
            </a:r>
            <a:r>
              <a:rPr lang="en-US" dirty="0"/>
              <a:t> Roles</a:t>
            </a:r>
          </a:p>
          <a:p>
            <a:pPr lvl="1"/>
            <a:r>
              <a:rPr lang="en-US" dirty="0"/>
              <a:t>Created 1996, updated 2005, 2015</a:t>
            </a:r>
          </a:p>
          <a:p>
            <a:r>
              <a:rPr lang="en-US" dirty="0"/>
              <a:t>2015 </a:t>
            </a:r>
            <a:r>
              <a:rPr lang="en-US" dirty="0" err="1"/>
              <a:t>CanMEDS</a:t>
            </a:r>
            <a:r>
              <a:rPr lang="en-US" dirty="0"/>
              <a:t> update</a:t>
            </a:r>
          </a:p>
          <a:p>
            <a:pPr lvl="1"/>
            <a:r>
              <a:rPr lang="en-US" dirty="0"/>
              <a:t>New objectives/competencies in</a:t>
            </a:r>
          </a:p>
          <a:p>
            <a:pPr lvl="2"/>
            <a:r>
              <a:rPr lang="en-US" dirty="0"/>
              <a:t>Patient Safety</a:t>
            </a:r>
          </a:p>
          <a:p>
            <a:pPr lvl="2"/>
            <a:r>
              <a:rPr lang="en-US" dirty="0"/>
              <a:t>Quality Improvement</a:t>
            </a:r>
          </a:p>
          <a:p>
            <a:pPr lvl="2"/>
            <a:r>
              <a:rPr lang="en-US" dirty="0"/>
              <a:t>Resource Stewardship</a:t>
            </a:r>
          </a:p>
          <a:p>
            <a:r>
              <a:rPr lang="en-US" dirty="0"/>
              <a:t>New provincial mandates for QI</a:t>
            </a:r>
          </a:p>
          <a:p>
            <a:r>
              <a:rPr lang="en-US" dirty="0"/>
              <a:t>Also: because it’s important!</a:t>
            </a:r>
          </a:p>
        </p:txBody>
      </p:sp>
      <p:pic>
        <p:nvPicPr>
          <p:cNvPr id="5" name="Picture 4" descr="Diagram&#10;&#10;Description automatically generated">
            <a:extLst>
              <a:ext uri="{FF2B5EF4-FFF2-40B4-BE49-F238E27FC236}">
                <a16:creationId xmlns:a16="http://schemas.microsoft.com/office/drawing/2014/main" id="{EA9287C0-00CA-404C-93CD-1758631C1B68}"/>
              </a:ext>
            </a:extLst>
          </p:cNvPr>
          <p:cNvPicPr>
            <a:picLocks noChangeAspect="1"/>
          </p:cNvPicPr>
          <p:nvPr/>
        </p:nvPicPr>
        <p:blipFill>
          <a:blip r:embed="rId2"/>
          <a:stretch>
            <a:fillRect/>
          </a:stretch>
        </p:blipFill>
        <p:spPr>
          <a:xfrm>
            <a:off x="6096000" y="1676400"/>
            <a:ext cx="5960792" cy="3712680"/>
          </a:xfrm>
          <a:prstGeom prst="rect">
            <a:avLst/>
          </a:prstGeom>
        </p:spPr>
      </p:pic>
    </p:spTree>
    <p:extLst>
      <p:ext uri="{BB962C8B-B14F-4D97-AF65-F5344CB8AC3E}">
        <p14:creationId xmlns:p14="http://schemas.microsoft.com/office/powerpoint/2010/main" val="3458651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01EEC-59F2-0946-AE8B-7EC209CF09AA}"/>
              </a:ext>
            </a:extLst>
          </p:cNvPr>
          <p:cNvSpPr>
            <a:spLocks noGrp="1"/>
          </p:cNvSpPr>
          <p:nvPr>
            <p:ph type="title"/>
          </p:nvPr>
        </p:nvSpPr>
        <p:spPr/>
        <p:txBody>
          <a:bodyPr/>
          <a:lstStyle/>
          <a:p>
            <a:r>
              <a:rPr lang="en-US" dirty="0"/>
              <a:t>Pre-session material</a:t>
            </a:r>
          </a:p>
        </p:txBody>
      </p:sp>
      <p:sp>
        <p:nvSpPr>
          <p:cNvPr id="3" name="Content Placeholder 2">
            <a:extLst>
              <a:ext uri="{FF2B5EF4-FFF2-40B4-BE49-F238E27FC236}">
                <a16:creationId xmlns:a16="http://schemas.microsoft.com/office/drawing/2014/main" id="{4D2317EE-6920-DC4B-A8CE-72276BFBD42A}"/>
              </a:ext>
            </a:extLst>
          </p:cNvPr>
          <p:cNvSpPr>
            <a:spLocks noGrp="1"/>
          </p:cNvSpPr>
          <p:nvPr>
            <p:ph idx="1"/>
          </p:nvPr>
        </p:nvSpPr>
        <p:spPr/>
        <p:txBody>
          <a:bodyPr/>
          <a:lstStyle/>
          <a:p>
            <a:r>
              <a:rPr lang="en-US" dirty="0"/>
              <a:t>Questions/comments on material?</a:t>
            </a:r>
          </a:p>
          <a:p>
            <a:pPr lvl="1"/>
            <a:r>
              <a:rPr lang="en-US" dirty="0"/>
              <a:t>Canadian healthcare stats</a:t>
            </a:r>
          </a:p>
          <a:p>
            <a:pPr lvl="1"/>
            <a:r>
              <a:rPr lang="en-US" dirty="0"/>
              <a:t>Domains of quality</a:t>
            </a:r>
          </a:p>
          <a:p>
            <a:pPr lvl="1"/>
            <a:r>
              <a:rPr lang="en-US" dirty="0"/>
              <a:t>QI vs research</a:t>
            </a:r>
          </a:p>
        </p:txBody>
      </p:sp>
      <p:pic>
        <p:nvPicPr>
          <p:cNvPr id="5" name="Picture 4" descr="A picture containing diagram&#10;&#10;Description automatically generated">
            <a:extLst>
              <a:ext uri="{FF2B5EF4-FFF2-40B4-BE49-F238E27FC236}">
                <a16:creationId xmlns:a16="http://schemas.microsoft.com/office/drawing/2014/main" id="{7C61AF61-EA9A-AE46-8736-C1924B1B5478}"/>
              </a:ext>
            </a:extLst>
          </p:cNvPr>
          <p:cNvPicPr>
            <a:picLocks noChangeAspect="1"/>
          </p:cNvPicPr>
          <p:nvPr/>
        </p:nvPicPr>
        <p:blipFill>
          <a:blip r:embed="rId2"/>
          <a:stretch>
            <a:fillRect/>
          </a:stretch>
        </p:blipFill>
        <p:spPr>
          <a:xfrm>
            <a:off x="6835791" y="374218"/>
            <a:ext cx="4710098" cy="6109564"/>
          </a:xfrm>
          <a:prstGeom prst="rect">
            <a:avLst/>
          </a:prstGeom>
          <a:ln w="12700">
            <a:solidFill>
              <a:schemeClr val="lt1">
                <a:hueOff val="0"/>
                <a:satOff val="0"/>
                <a:lumOff val="0"/>
              </a:schemeClr>
            </a:solidFill>
          </a:ln>
        </p:spPr>
      </p:pic>
    </p:spTree>
    <p:extLst>
      <p:ext uri="{BB962C8B-B14F-4D97-AF65-F5344CB8AC3E}">
        <p14:creationId xmlns:p14="http://schemas.microsoft.com/office/powerpoint/2010/main" val="1707479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DCD28-5779-964A-AEB7-D1860437D5E4}"/>
              </a:ext>
            </a:extLst>
          </p:cNvPr>
          <p:cNvSpPr>
            <a:spLocks noGrp="1"/>
          </p:cNvSpPr>
          <p:nvPr>
            <p:ph type="title"/>
          </p:nvPr>
        </p:nvSpPr>
        <p:spPr/>
        <p:txBody>
          <a:bodyPr/>
          <a:lstStyle/>
          <a:p>
            <a:r>
              <a:rPr lang="en-US" dirty="0"/>
              <a:t>Exercise on Quality Domains</a:t>
            </a:r>
          </a:p>
        </p:txBody>
      </p:sp>
      <p:sp>
        <p:nvSpPr>
          <p:cNvPr id="3" name="Content Placeholder 2">
            <a:extLst>
              <a:ext uri="{FF2B5EF4-FFF2-40B4-BE49-F238E27FC236}">
                <a16:creationId xmlns:a16="http://schemas.microsoft.com/office/drawing/2014/main" id="{17AB84F3-CF8D-9441-8DD5-EB07C4BEDEA0}"/>
              </a:ext>
            </a:extLst>
          </p:cNvPr>
          <p:cNvSpPr>
            <a:spLocks noGrp="1"/>
          </p:cNvSpPr>
          <p:nvPr>
            <p:ph idx="1"/>
          </p:nvPr>
        </p:nvSpPr>
        <p:spPr/>
        <p:txBody>
          <a:bodyPr>
            <a:normAutofit/>
          </a:bodyPr>
          <a:lstStyle/>
          <a:p>
            <a:pPr marL="0" indent="0">
              <a:buNone/>
            </a:pPr>
            <a:r>
              <a:rPr lang="en-US" sz="4000" dirty="0"/>
              <a:t>Create a list of 1-2 anesthesia/</a:t>
            </a:r>
            <a:r>
              <a:rPr lang="en-US" sz="4000" dirty="0" err="1"/>
              <a:t>periop</a:t>
            </a:r>
            <a:r>
              <a:rPr lang="en-US" sz="4000" dirty="0"/>
              <a:t> specific examples of quality improvement initiatives in each of the quality domains.</a:t>
            </a:r>
          </a:p>
          <a:p>
            <a:pPr marL="0" indent="0">
              <a:buNone/>
            </a:pPr>
            <a:endParaRPr lang="en-US" sz="4000" dirty="0"/>
          </a:p>
          <a:p>
            <a:pPr marL="0" indent="0">
              <a:buNone/>
            </a:pPr>
            <a:r>
              <a:rPr lang="en-US" sz="4000" dirty="0"/>
              <a:t>	Individual work: 10-15 mins</a:t>
            </a:r>
          </a:p>
          <a:p>
            <a:pPr marL="0" indent="0">
              <a:buNone/>
            </a:pPr>
            <a:r>
              <a:rPr lang="en-US" sz="4000" dirty="0"/>
              <a:t>	Followed by group discussion</a:t>
            </a:r>
          </a:p>
        </p:txBody>
      </p:sp>
    </p:spTree>
    <p:extLst>
      <p:ext uri="{BB962C8B-B14F-4D97-AF65-F5344CB8AC3E}">
        <p14:creationId xmlns:p14="http://schemas.microsoft.com/office/powerpoint/2010/main" val="2522546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DCE37-BD3A-FD49-BDB3-BBF91C22D9E0}"/>
              </a:ext>
            </a:extLst>
          </p:cNvPr>
          <p:cNvSpPr>
            <a:spLocks noGrp="1"/>
          </p:cNvSpPr>
          <p:nvPr>
            <p:ph type="title"/>
          </p:nvPr>
        </p:nvSpPr>
        <p:spPr>
          <a:xfrm>
            <a:off x="646111" y="452718"/>
            <a:ext cx="9799151" cy="1065207"/>
          </a:xfrm>
        </p:spPr>
        <p:txBody>
          <a:bodyPr/>
          <a:lstStyle/>
          <a:p>
            <a:r>
              <a:rPr lang="en-US" dirty="0"/>
              <a:t>Domains of Quality to Consider</a:t>
            </a:r>
          </a:p>
        </p:txBody>
      </p:sp>
      <p:sp>
        <p:nvSpPr>
          <p:cNvPr id="3" name="Content Placeholder 2">
            <a:extLst>
              <a:ext uri="{FF2B5EF4-FFF2-40B4-BE49-F238E27FC236}">
                <a16:creationId xmlns:a16="http://schemas.microsoft.com/office/drawing/2014/main" id="{573B9467-B11B-5045-8549-780780EA4F9B}"/>
              </a:ext>
            </a:extLst>
          </p:cNvPr>
          <p:cNvSpPr>
            <a:spLocks noGrp="1"/>
          </p:cNvSpPr>
          <p:nvPr>
            <p:ph idx="1"/>
          </p:nvPr>
        </p:nvSpPr>
        <p:spPr>
          <a:xfrm>
            <a:off x="763588" y="1517926"/>
            <a:ext cx="9286265" cy="4730474"/>
          </a:xfrm>
        </p:spPr>
        <p:txBody>
          <a:bodyPr/>
          <a:lstStyle/>
          <a:p>
            <a:r>
              <a:rPr lang="en-US" b="1" dirty="0">
                <a:solidFill>
                  <a:schemeClr val="accent1"/>
                </a:solidFill>
              </a:rPr>
              <a:t>Safety</a:t>
            </a:r>
            <a:r>
              <a:rPr lang="en-US" dirty="0"/>
              <a:t>: free from harm</a:t>
            </a:r>
          </a:p>
          <a:p>
            <a:r>
              <a:rPr lang="en-US" b="1" dirty="0">
                <a:solidFill>
                  <a:schemeClr val="accent1"/>
                </a:solidFill>
              </a:rPr>
              <a:t>Timeliness</a:t>
            </a:r>
            <a:r>
              <a:rPr lang="en-US" dirty="0"/>
              <a:t>: minimizes wait time for care</a:t>
            </a:r>
          </a:p>
          <a:p>
            <a:r>
              <a:rPr lang="en-US" b="1" dirty="0">
                <a:solidFill>
                  <a:schemeClr val="accent1"/>
                </a:solidFill>
              </a:rPr>
              <a:t>Effectiveness</a:t>
            </a:r>
            <a:r>
              <a:rPr lang="en-US" dirty="0"/>
              <a:t>: evidence based, achieves desired outcome</a:t>
            </a:r>
          </a:p>
          <a:p>
            <a:r>
              <a:rPr lang="en-US" b="1" dirty="0">
                <a:solidFill>
                  <a:schemeClr val="accent1"/>
                </a:solidFill>
              </a:rPr>
              <a:t>Efficiency</a:t>
            </a:r>
            <a:r>
              <a:rPr lang="en-US" dirty="0"/>
              <a:t>: minimizes resource waste</a:t>
            </a:r>
          </a:p>
          <a:p>
            <a:r>
              <a:rPr lang="en-US" b="1" dirty="0">
                <a:solidFill>
                  <a:schemeClr val="accent1"/>
                </a:solidFill>
              </a:rPr>
              <a:t>Equity</a:t>
            </a:r>
            <a:r>
              <a:rPr lang="en-US" dirty="0"/>
              <a:t>: accessible regardless of age/gender/ethnicity/SES</a:t>
            </a:r>
          </a:p>
          <a:p>
            <a:r>
              <a:rPr lang="en-US" b="1" dirty="0">
                <a:solidFill>
                  <a:schemeClr val="accent1"/>
                </a:solidFill>
              </a:rPr>
              <a:t>Person-centeredness</a:t>
            </a:r>
            <a:r>
              <a:rPr lang="en-US" dirty="0"/>
              <a:t>: individuals’ goals, wishes respected</a:t>
            </a:r>
          </a:p>
          <a:p>
            <a:r>
              <a:rPr lang="en-US" b="1" dirty="0">
                <a:solidFill>
                  <a:schemeClr val="accent1"/>
                </a:solidFill>
              </a:rPr>
              <a:t>Planetary health</a:t>
            </a:r>
            <a:r>
              <a:rPr lang="en-US" dirty="0"/>
              <a:t>: minimizes environmental impact</a:t>
            </a:r>
          </a:p>
          <a:p>
            <a:r>
              <a:rPr lang="en-US" b="1" dirty="0">
                <a:solidFill>
                  <a:schemeClr val="accent1"/>
                </a:solidFill>
              </a:rPr>
              <a:t>Healthcare worker wellness</a:t>
            </a:r>
            <a:r>
              <a:rPr lang="en-US" dirty="0"/>
              <a:t>: improves HCW sustainability</a:t>
            </a:r>
          </a:p>
          <a:p>
            <a:endParaRPr lang="en-US" dirty="0"/>
          </a:p>
        </p:txBody>
      </p:sp>
    </p:spTree>
    <p:extLst>
      <p:ext uri="{BB962C8B-B14F-4D97-AF65-F5344CB8AC3E}">
        <p14:creationId xmlns:p14="http://schemas.microsoft.com/office/powerpoint/2010/main" val="3387442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2BE1B-4FF8-D542-8260-FF648BB9F182}"/>
              </a:ext>
            </a:extLst>
          </p:cNvPr>
          <p:cNvSpPr>
            <a:spLocks noGrp="1"/>
          </p:cNvSpPr>
          <p:nvPr>
            <p:ph type="title"/>
          </p:nvPr>
        </p:nvSpPr>
        <p:spPr/>
        <p:txBody>
          <a:bodyPr/>
          <a:lstStyle/>
          <a:p>
            <a:r>
              <a:rPr lang="en-US" dirty="0"/>
              <a:t>Physician Scorecards</a:t>
            </a:r>
          </a:p>
        </p:txBody>
      </p:sp>
      <p:sp>
        <p:nvSpPr>
          <p:cNvPr id="3" name="Content Placeholder 2">
            <a:extLst>
              <a:ext uri="{FF2B5EF4-FFF2-40B4-BE49-F238E27FC236}">
                <a16:creationId xmlns:a16="http://schemas.microsoft.com/office/drawing/2014/main" id="{26ECA34A-F0D0-3C40-B5D5-A48715142AD0}"/>
              </a:ext>
            </a:extLst>
          </p:cNvPr>
          <p:cNvSpPr>
            <a:spLocks noGrp="1"/>
          </p:cNvSpPr>
          <p:nvPr>
            <p:ph idx="1"/>
          </p:nvPr>
        </p:nvSpPr>
        <p:spPr/>
        <p:txBody>
          <a:bodyPr>
            <a:normAutofit/>
          </a:bodyPr>
          <a:lstStyle/>
          <a:p>
            <a:r>
              <a:rPr lang="en-CA" dirty="0"/>
              <a:t>You are a group of leaders within your anesthesia department. Your hospital introduced an electronic record last year. The hospital administration has recently informed you that each department will need to establish quality indicators for departmental and individual performance assessments. </a:t>
            </a:r>
          </a:p>
          <a:p>
            <a:pPr marL="0" indent="0">
              <a:buNone/>
            </a:pPr>
            <a:endParaRPr lang="en-CA" dirty="0"/>
          </a:p>
          <a:p>
            <a:r>
              <a:rPr lang="en-CA" dirty="0">
                <a:solidFill>
                  <a:schemeClr val="accent1"/>
                </a:solidFill>
              </a:rPr>
              <a:t>Small group discussion: what you think should be included? </a:t>
            </a:r>
            <a:r>
              <a:rPr lang="en-CA" dirty="0"/>
              <a:t>Create a list of specific indicators to share. (10-15 mins)</a:t>
            </a:r>
          </a:p>
          <a:p>
            <a:pPr marL="0" indent="0">
              <a:buNone/>
            </a:pPr>
            <a:endParaRPr lang="en-US" dirty="0"/>
          </a:p>
        </p:txBody>
      </p:sp>
    </p:spTree>
    <p:extLst>
      <p:ext uri="{BB962C8B-B14F-4D97-AF65-F5344CB8AC3E}">
        <p14:creationId xmlns:p14="http://schemas.microsoft.com/office/powerpoint/2010/main" val="36051701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B1717-170F-0041-B804-FE206AC4C662}"/>
              </a:ext>
            </a:extLst>
          </p:cNvPr>
          <p:cNvSpPr>
            <a:spLocks noGrp="1"/>
          </p:cNvSpPr>
          <p:nvPr>
            <p:ph type="title"/>
          </p:nvPr>
        </p:nvSpPr>
        <p:spPr/>
        <p:txBody>
          <a:bodyPr/>
          <a:lstStyle/>
          <a:p>
            <a:r>
              <a:rPr lang="en-US" dirty="0"/>
              <a:t>Discussion of Performance Indicators</a:t>
            </a:r>
          </a:p>
        </p:txBody>
      </p:sp>
      <p:sp>
        <p:nvSpPr>
          <p:cNvPr id="3" name="Content Placeholder 2">
            <a:extLst>
              <a:ext uri="{FF2B5EF4-FFF2-40B4-BE49-F238E27FC236}">
                <a16:creationId xmlns:a16="http://schemas.microsoft.com/office/drawing/2014/main" id="{40D5F14A-D16D-5D4D-829E-4CCF2601789C}"/>
              </a:ext>
            </a:extLst>
          </p:cNvPr>
          <p:cNvSpPr>
            <a:spLocks noGrp="1"/>
          </p:cNvSpPr>
          <p:nvPr>
            <p:ph idx="1"/>
          </p:nvPr>
        </p:nvSpPr>
        <p:spPr>
          <a:xfrm>
            <a:off x="763588" y="1676401"/>
            <a:ext cx="9286265" cy="3857500"/>
          </a:xfrm>
        </p:spPr>
        <p:txBody>
          <a:bodyPr anchor="ctr">
            <a:normAutofit/>
          </a:bodyPr>
          <a:lstStyle/>
          <a:p>
            <a:pPr marL="0" indent="0" algn="ctr">
              <a:buNone/>
            </a:pPr>
            <a:r>
              <a:rPr lang="en-US" sz="4000" dirty="0"/>
              <a:t>What would you include on the scorecard?</a:t>
            </a:r>
          </a:p>
        </p:txBody>
      </p:sp>
    </p:spTree>
    <p:extLst>
      <p:ext uri="{BB962C8B-B14F-4D97-AF65-F5344CB8AC3E}">
        <p14:creationId xmlns:p14="http://schemas.microsoft.com/office/powerpoint/2010/main" val="26364982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ntro to Quality Improvement Pre-session material" id="{E6FDDCAF-B1C3-284D-9B68-74592DBCE64C}" vid="{08CA08EA-9774-5145-990D-34426B55CF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Quality Core Program SLIDE TEMPLATE</Template>
  <TotalTime>3497</TotalTime>
  <Words>628</Words>
  <Application>Microsoft Macintosh PowerPoint</Application>
  <PresentationFormat>Widescreen</PresentationFormat>
  <Paragraphs>92</Paragraphs>
  <Slides>21</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Calibri</vt:lpstr>
      <vt:lpstr>Century Gothic</vt:lpstr>
      <vt:lpstr>Verdana</vt:lpstr>
      <vt:lpstr>Wingdings 3</vt:lpstr>
      <vt:lpstr>Ion</vt:lpstr>
      <vt:lpstr>This work is licensed under CC BY-NC-SA 4.0. To view a copy of this license, visit: https://creativecommons.org/licenses/by-nc-sa/4.0/</vt:lpstr>
      <vt:lpstr>Introduction to Quality Improvement 1 Core program session</vt:lpstr>
      <vt:lpstr>Ottawa Anesthesia QPS Curriculum</vt:lpstr>
      <vt:lpstr>Why are we learning this?</vt:lpstr>
      <vt:lpstr>Pre-session material</vt:lpstr>
      <vt:lpstr>Exercise on Quality Domains</vt:lpstr>
      <vt:lpstr>Domains of Quality to Consider</vt:lpstr>
      <vt:lpstr>Physician Scorecards</vt:lpstr>
      <vt:lpstr>Discussion of Performance Indicators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Discussion of Performance Indicators</vt:lpstr>
      <vt:lpstr>Challenges</vt:lpstr>
      <vt:lpstr>Positive Deviance</vt:lpstr>
      <vt:lpstr> Questions?</vt:lpstr>
      <vt:lpstr>This work is licensed under CC BY-NC-SA 4.0. To view a copy of this license, visit: https://creativecommons.org/licenses/by-nc-sa/4.0/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Quality Improvement</dc:title>
  <dc:creator>Lucie Filteau</dc:creator>
  <cp:lastModifiedBy>Lucie Filteau</cp:lastModifiedBy>
  <cp:revision>70</cp:revision>
  <dcterms:created xsi:type="dcterms:W3CDTF">2021-03-28T14:36:53Z</dcterms:created>
  <dcterms:modified xsi:type="dcterms:W3CDTF">2024-08-22T18:31:07Z</dcterms:modified>
</cp:coreProperties>
</file>

<file path=docProps/thumbnail.jpeg>
</file>